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0EFF-3234-46B4-A6B9-27F311707F22}" type="datetimeFigureOut">
              <a:rPr lang="nl-NL" smtClean="0"/>
              <a:pPr/>
              <a:t>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B6C6C-BB4B-41EF-83D6-DEC05FDD49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/>
          <a:lstStyle/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De passé </a:t>
            </a:r>
            <a:r>
              <a:rPr lang="nl-NL" b="1" dirty="0" err="1" smtClean="0">
                <a:solidFill>
                  <a:schemeClr val="accent4">
                    <a:lumMod val="75000"/>
                  </a:schemeClr>
                </a:solidFill>
              </a:rPr>
              <a:t>composé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Nederlands:	voltooid tegenwoordige tijd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accent6"/>
                </a:solidFill>
              </a:rPr>
              <a:t>bijvoorbeeld</a:t>
            </a:r>
            <a:r>
              <a:rPr lang="nl-NL" dirty="0" smtClean="0">
                <a:solidFill>
                  <a:schemeClr val="tx1"/>
                </a:solidFill>
              </a:rPr>
              <a:t>	Ik heb een film gekeken.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			Hij is naar school gegaan.</a:t>
            </a:r>
          </a:p>
          <a:p>
            <a:pPr algn="l"/>
            <a:r>
              <a:rPr lang="nl-NL" u="sng" dirty="0" smtClean="0">
                <a:solidFill>
                  <a:schemeClr val="tx1"/>
                </a:solidFill>
              </a:rPr>
              <a:t/>
            </a:r>
            <a:br>
              <a:rPr lang="nl-NL" u="sng" dirty="0" smtClean="0">
                <a:solidFill>
                  <a:schemeClr val="tx1"/>
                </a:solidFill>
              </a:rPr>
            </a:br>
            <a:r>
              <a:rPr lang="nl-NL" u="sng" dirty="0" smtClean="0">
                <a:solidFill>
                  <a:schemeClr val="tx1"/>
                </a:solidFill>
              </a:rPr>
              <a:t>vorm</a:t>
            </a:r>
            <a:br>
              <a:rPr lang="nl-NL" u="sng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hulpwerkwoord + voltooid deelwoord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nl-NL" b="1" u="sng" dirty="0" smtClean="0"/>
              <a:t>Hulpwerkwoord</a:t>
            </a:r>
          </a:p>
          <a:p>
            <a:pPr>
              <a:buNone/>
            </a:pPr>
            <a:r>
              <a:rPr lang="nl-NL" dirty="0" smtClean="0"/>
              <a:t>Een vorm van </a:t>
            </a:r>
            <a:r>
              <a:rPr lang="nl-NL" b="1" i="1" dirty="0" err="1" smtClean="0">
                <a:solidFill>
                  <a:srgbClr val="FF0000"/>
                </a:solidFill>
              </a:rPr>
              <a:t>être</a:t>
            </a:r>
            <a:r>
              <a:rPr lang="nl-NL" dirty="0" smtClean="0"/>
              <a:t> OF </a:t>
            </a:r>
            <a:r>
              <a:rPr lang="nl-NL" b="1" i="1" dirty="0" err="1" smtClean="0">
                <a:solidFill>
                  <a:srgbClr val="FF0000"/>
                </a:solidFill>
              </a:rPr>
              <a:t>avoir</a:t>
            </a:r>
            <a:r>
              <a:rPr lang="nl-NL" dirty="0" smtClean="0"/>
              <a:t> in de </a:t>
            </a:r>
            <a:r>
              <a:rPr lang="nl-NL" i="1" dirty="0" err="1" smtClean="0"/>
              <a:t>présent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>
                <a:solidFill>
                  <a:srgbClr val="00B050"/>
                </a:solidFill>
              </a:rPr>
              <a:t>Vuistregel</a:t>
            </a:r>
            <a:r>
              <a:rPr lang="nl-NL" dirty="0"/>
              <a:t>	</a:t>
            </a:r>
          </a:p>
          <a:p>
            <a:pPr>
              <a:buNone/>
            </a:pPr>
            <a:r>
              <a:rPr lang="nl-NL" dirty="0" smtClean="0"/>
              <a:t>Wordt het werkwoord in het Nederlands</a:t>
            </a:r>
          </a:p>
          <a:p>
            <a:pPr>
              <a:buNone/>
            </a:pPr>
            <a:r>
              <a:rPr lang="nl-NL" dirty="0" smtClean="0"/>
              <a:t>vervoegd met ‘hebben’, dan gebruik je </a:t>
            </a:r>
            <a:r>
              <a:rPr lang="nl-NL" i="1" dirty="0" err="1" smtClean="0">
                <a:solidFill>
                  <a:srgbClr val="FF0000"/>
                </a:solidFill>
              </a:rPr>
              <a:t>avoir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Wordt het werkwoord in het Nederlands</a:t>
            </a:r>
          </a:p>
          <a:p>
            <a:pPr>
              <a:buNone/>
            </a:pPr>
            <a:r>
              <a:rPr lang="nl-NL" dirty="0" smtClean="0"/>
              <a:t>vervoegd met ‘zijn’, dan gebruik je </a:t>
            </a:r>
            <a:r>
              <a:rPr lang="nl-NL" i="1" dirty="0" err="1" smtClean="0">
                <a:solidFill>
                  <a:srgbClr val="FF0000"/>
                </a:solidFill>
              </a:rPr>
              <a:t>être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nl-NL" u="sng" dirty="0" smtClean="0">
                <a:solidFill>
                  <a:schemeClr val="accent6"/>
                </a:solidFill>
              </a:rPr>
              <a:t>voorbeelden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Ik heb een film gekeken.</a:t>
            </a:r>
          </a:p>
          <a:p>
            <a:pPr>
              <a:buNone/>
            </a:pPr>
            <a:r>
              <a:rPr lang="nl-NL" i="1" dirty="0" err="1" smtClean="0"/>
              <a:t>J’</a:t>
            </a:r>
            <a:r>
              <a:rPr lang="nl-NL" b="1" i="1" dirty="0" err="1" smtClean="0">
                <a:solidFill>
                  <a:srgbClr val="FF0000"/>
                </a:solidFill>
              </a:rPr>
              <a:t>ai</a:t>
            </a:r>
            <a:r>
              <a:rPr lang="nl-NL" i="1" dirty="0" smtClean="0"/>
              <a:t> </a:t>
            </a:r>
            <a:r>
              <a:rPr lang="nl-NL" i="1" dirty="0" err="1" smtClean="0"/>
              <a:t>regardé</a:t>
            </a:r>
            <a:r>
              <a:rPr lang="nl-NL" i="1" dirty="0" smtClean="0"/>
              <a:t> </a:t>
            </a:r>
            <a:r>
              <a:rPr lang="nl-NL" i="1" dirty="0" err="1" smtClean="0"/>
              <a:t>un</a:t>
            </a:r>
            <a:r>
              <a:rPr lang="nl-NL" i="1" dirty="0" smtClean="0"/>
              <a:t> film.</a:t>
            </a:r>
          </a:p>
          <a:p>
            <a:pPr>
              <a:buNone/>
            </a:pPr>
            <a:endParaRPr lang="nl-NL" i="1" dirty="0"/>
          </a:p>
          <a:p>
            <a:pPr>
              <a:buNone/>
            </a:pPr>
            <a:r>
              <a:rPr lang="nl-NL" dirty="0" smtClean="0"/>
              <a:t>Hij is naar school gegaan.</a:t>
            </a:r>
          </a:p>
          <a:p>
            <a:pPr>
              <a:buNone/>
            </a:pPr>
            <a:r>
              <a:rPr lang="nl-NL" i="1" dirty="0" err="1" smtClean="0"/>
              <a:t>Il</a:t>
            </a:r>
            <a:r>
              <a:rPr lang="nl-NL" i="1" dirty="0" smtClean="0"/>
              <a:t> </a:t>
            </a:r>
            <a:r>
              <a:rPr lang="nl-NL" b="1" i="1" dirty="0" smtClean="0">
                <a:solidFill>
                  <a:srgbClr val="FF0000"/>
                </a:solidFill>
              </a:rPr>
              <a:t>est</a:t>
            </a:r>
            <a:r>
              <a:rPr lang="nl-NL" i="1" dirty="0" smtClean="0"/>
              <a:t> </a:t>
            </a:r>
            <a:r>
              <a:rPr lang="nl-NL" i="1" dirty="0" err="1" smtClean="0"/>
              <a:t>allé</a:t>
            </a:r>
            <a:r>
              <a:rPr lang="nl-NL" i="1" dirty="0" smtClean="0"/>
              <a:t> à </a:t>
            </a:r>
            <a:r>
              <a:rPr lang="nl-NL" i="1" dirty="0" err="1" smtClean="0"/>
              <a:t>l’école</a:t>
            </a:r>
            <a:r>
              <a:rPr lang="nl-NL" i="1" dirty="0" smtClean="0"/>
              <a:t>.</a:t>
            </a:r>
          </a:p>
          <a:p>
            <a:pPr>
              <a:buNone/>
            </a:pPr>
            <a:endParaRPr lang="nl-NL" i="1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Uitzondering!</a:t>
            </a:r>
          </a:p>
          <a:p>
            <a:pPr>
              <a:buNone/>
            </a:pP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Als je </a:t>
            </a:r>
            <a:r>
              <a:rPr lang="nl-NL" i="1" dirty="0" err="1" smtClean="0"/>
              <a:t>être</a:t>
            </a:r>
            <a:r>
              <a:rPr lang="nl-NL" dirty="0" smtClean="0"/>
              <a:t> in de </a:t>
            </a:r>
            <a:r>
              <a:rPr lang="nl-NL" i="1" dirty="0" smtClean="0"/>
              <a:t>passé </a:t>
            </a:r>
            <a:r>
              <a:rPr lang="nl-NL" i="1" dirty="0" err="1" smtClean="0"/>
              <a:t>composé</a:t>
            </a:r>
            <a:r>
              <a:rPr lang="nl-NL" i="1" dirty="0" smtClean="0"/>
              <a:t> </a:t>
            </a:r>
            <a:r>
              <a:rPr lang="nl-NL" dirty="0" smtClean="0"/>
              <a:t>zet, gebruik je</a:t>
            </a:r>
          </a:p>
          <a:p>
            <a:pPr>
              <a:buNone/>
            </a:pPr>
            <a:r>
              <a:rPr lang="nl-NL" dirty="0" smtClean="0"/>
              <a:t>het hulpwerkwoord </a:t>
            </a:r>
            <a:r>
              <a:rPr lang="nl-NL" i="1" dirty="0" err="1" smtClean="0"/>
              <a:t>avoir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>
                <a:solidFill>
                  <a:schemeClr val="accent6"/>
                </a:solidFill>
              </a:rPr>
              <a:t>Dus</a:t>
            </a:r>
            <a:endParaRPr lang="nl-NL" dirty="0"/>
          </a:p>
          <a:p>
            <a:pPr>
              <a:buNone/>
            </a:pPr>
            <a:r>
              <a:rPr lang="nl-NL" dirty="0" smtClean="0"/>
              <a:t>Ik </a:t>
            </a:r>
            <a:r>
              <a:rPr lang="nl-NL" b="1" dirty="0" smtClean="0"/>
              <a:t>ben</a:t>
            </a:r>
            <a:r>
              <a:rPr lang="nl-NL" dirty="0" smtClean="0"/>
              <a:t> geweest.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strike="sngStrike" dirty="0" smtClean="0">
                <a:solidFill>
                  <a:srgbClr val="FF0000"/>
                </a:solidFill>
                <a:sym typeface="Wingdings" pitchFamily="2" charset="2"/>
              </a:rPr>
              <a:t>Je </a:t>
            </a:r>
            <a:r>
              <a:rPr lang="nl-NL" b="1" strike="sngStrike" dirty="0" smtClean="0">
                <a:solidFill>
                  <a:srgbClr val="FF0000"/>
                </a:solidFill>
                <a:sym typeface="Wingdings" pitchFamily="2" charset="2"/>
              </a:rPr>
              <a:t>suis</a:t>
            </a:r>
            <a:r>
              <a:rPr lang="nl-NL" strike="sngStrik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nl-NL" strike="sngStrike" dirty="0" err="1" smtClean="0">
                <a:solidFill>
                  <a:srgbClr val="FF0000"/>
                </a:solidFill>
                <a:sym typeface="Wingdings" pitchFamily="2" charset="2"/>
              </a:rPr>
              <a:t>été</a:t>
            </a:r>
            <a:r>
              <a:rPr lang="nl-NL" strike="sngStrike" dirty="0" smtClean="0">
                <a:solidFill>
                  <a:srgbClr val="FF0000"/>
                </a:solidFill>
                <a:sym typeface="Wingdings" pitchFamily="2" charset="2"/>
              </a:rPr>
              <a:t>.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err="1" smtClean="0">
                <a:sym typeface="Wingdings" pitchFamily="2" charset="2"/>
              </a:rPr>
              <a:t>J’</a:t>
            </a:r>
            <a:r>
              <a:rPr lang="nl-NL" b="1" dirty="0" err="1" smtClean="0">
                <a:solidFill>
                  <a:srgbClr val="FF0000"/>
                </a:solidFill>
                <a:sym typeface="Wingdings" pitchFamily="2" charset="2"/>
              </a:rPr>
              <a:t>ai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été</a:t>
            </a:r>
            <a:r>
              <a:rPr lang="nl-NL" dirty="0" smtClean="0">
                <a:sym typeface="Wingdings" pitchFamily="2" charset="2"/>
              </a:rPr>
              <a:t>.</a:t>
            </a: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u="sng" dirty="0"/>
              <a:t>v</a:t>
            </a:r>
            <a:r>
              <a:rPr lang="nl-NL" b="1" u="sng" dirty="0" smtClean="0"/>
              <a:t>oltooid deelwoord</a:t>
            </a:r>
          </a:p>
          <a:p>
            <a:pPr>
              <a:buNone/>
            </a:pPr>
            <a:r>
              <a:rPr lang="nl-NL" dirty="0" smtClean="0"/>
              <a:t>Dit is voor iedere vorm gelijk, behalve wanneer</a:t>
            </a:r>
          </a:p>
          <a:p>
            <a:pPr>
              <a:buNone/>
            </a:pPr>
            <a:r>
              <a:rPr lang="nl-NL" dirty="0" smtClean="0"/>
              <a:t>het hulpwerkwoord </a:t>
            </a:r>
            <a:r>
              <a:rPr lang="nl-NL" i="1" dirty="0" err="1" smtClean="0"/>
              <a:t>être</a:t>
            </a:r>
            <a:r>
              <a:rPr lang="nl-NL" dirty="0" smtClean="0"/>
              <a:t> is.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hulpwerkwoord is </a:t>
            </a:r>
            <a:r>
              <a:rPr lang="nl-NL" i="1" u="sng" dirty="0" err="1" smtClean="0"/>
              <a:t>avoir</a:t>
            </a:r>
            <a:endParaRPr lang="nl-NL" i="1" u="sng" dirty="0" smtClean="0"/>
          </a:p>
          <a:p>
            <a:pPr marL="514350" indent="-514350">
              <a:buAutoNum type="arabicPeriod"/>
            </a:pPr>
            <a:r>
              <a:rPr lang="nl-NL" dirty="0" smtClean="0"/>
              <a:t>Neem het hele werkwoord.		</a:t>
            </a:r>
            <a:r>
              <a:rPr lang="nl-NL" i="1" dirty="0" err="1" smtClean="0">
                <a:solidFill>
                  <a:srgbClr val="FF0000"/>
                </a:solidFill>
              </a:rPr>
              <a:t>regarder</a:t>
            </a:r>
            <a:endParaRPr lang="nl-NL" i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nl-NL" dirty="0" smtClean="0"/>
              <a:t>Haal -</a:t>
            </a:r>
            <a:r>
              <a:rPr lang="nl-NL" i="1" dirty="0" smtClean="0"/>
              <a:t>er</a:t>
            </a:r>
            <a:r>
              <a:rPr lang="nl-NL" dirty="0" smtClean="0"/>
              <a:t> ervan af.				</a:t>
            </a:r>
            <a:r>
              <a:rPr lang="nl-NL" i="1" dirty="0" err="1" smtClean="0">
                <a:solidFill>
                  <a:srgbClr val="FF0000"/>
                </a:solidFill>
              </a:rPr>
              <a:t>regard</a:t>
            </a:r>
            <a:endParaRPr lang="nl-NL" i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nl-NL" dirty="0" smtClean="0"/>
              <a:t>Plak de uitgang –</a:t>
            </a:r>
            <a:r>
              <a:rPr lang="nl-NL" i="1" dirty="0" smtClean="0"/>
              <a:t>é</a:t>
            </a:r>
            <a:r>
              <a:rPr lang="nl-NL" dirty="0" smtClean="0"/>
              <a:t> er achter.		</a:t>
            </a:r>
            <a:r>
              <a:rPr lang="nl-NL" i="1" dirty="0" err="1" smtClean="0">
                <a:solidFill>
                  <a:srgbClr val="FF0000"/>
                </a:solidFill>
              </a:rPr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é</a:t>
            </a:r>
            <a:endParaRPr lang="nl-NL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>
                <a:solidFill>
                  <a:schemeClr val="accent6"/>
                </a:solidFill>
              </a:rPr>
              <a:t>v</a:t>
            </a:r>
            <a:r>
              <a:rPr lang="nl-NL" dirty="0" smtClean="0">
                <a:solidFill>
                  <a:schemeClr val="accent6"/>
                </a:solidFill>
              </a:rPr>
              <a:t>oorbeeld</a:t>
            </a:r>
            <a:r>
              <a:rPr lang="nl-NL" dirty="0" smtClean="0"/>
              <a:t>		Ik heb gekeken.	</a:t>
            </a:r>
            <a:r>
              <a:rPr lang="nl-NL" i="1" dirty="0" err="1" smtClean="0">
                <a:solidFill>
                  <a:srgbClr val="FF0000"/>
                </a:solidFill>
              </a:rPr>
              <a:t>J’</a:t>
            </a:r>
            <a:r>
              <a:rPr lang="nl-NL" b="1" i="1" dirty="0" err="1" smtClean="0">
                <a:solidFill>
                  <a:srgbClr val="FF0000"/>
                </a:solidFill>
              </a:rPr>
              <a:t>ai</a:t>
            </a:r>
            <a:r>
              <a:rPr lang="nl-NL" i="1" dirty="0" smtClean="0">
                <a:solidFill>
                  <a:srgbClr val="FF0000"/>
                </a:solidFill>
              </a:rPr>
              <a:t> </a:t>
            </a:r>
            <a:r>
              <a:rPr lang="nl-NL" i="1" dirty="0" err="1" smtClean="0">
                <a:solidFill>
                  <a:srgbClr val="FF0000"/>
                </a:solidFill>
              </a:rPr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é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nl-NL" u="sng" dirty="0" smtClean="0"/>
              <a:t>hulpwerkwoord is </a:t>
            </a:r>
            <a:r>
              <a:rPr lang="nl-NL" i="1" u="sng" dirty="0" err="1" smtClean="0"/>
              <a:t>être</a:t>
            </a:r>
            <a:endParaRPr lang="nl-NL" i="1" u="sng" dirty="0" smtClean="0"/>
          </a:p>
          <a:p>
            <a:pPr marL="514350" indent="-514350">
              <a:buAutoNum type="arabicPeriod"/>
            </a:pPr>
            <a:r>
              <a:rPr lang="nl-NL" dirty="0" smtClean="0"/>
              <a:t>Neem het hele werkwoord.		</a:t>
            </a:r>
            <a:r>
              <a:rPr lang="nl-NL" i="1" dirty="0" smtClean="0">
                <a:solidFill>
                  <a:srgbClr val="FF0000"/>
                </a:solidFill>
              </a:rPr>
              <a:t>aller</a:t>
            </a:r>
          </a:p>
          <a:p>
            <a:pPr marL="514350" indent="-514350">
              <a:buAutoNum type="arabicPeriod"/>
            </a:pPr>
            <a:r>
              <a:rPr lang="nl-NL" dirty="0" smtClean="0"/>
              <a:t>Haal -</a:t>
            </a:r>
            <a:r>
              <a:rPr lang="nl-NL" i="1" dirty="0" smtClean="0"/>
              <a:t>er</a:t>
            </a:r>
            <a:r>
              <a:rPr lang="nl-NL" dirty="0" smtClean="0"/>
              <a:t> ervan af.				</a:t>
            </a:r>
            <a:r>
              <a:rPr lang="nl-NL" i="1" dirty="0" smtClean="0">
                <a:solidFill>
                  <a:srgbClr val="FF0000"/>
                </a:solidFill>
              </a:rPr>
              <a:t>all</a:t>
            </a:r>
          </a:p>
          <a:p>
            <a:pPr marL="514350" indent="-514350">
              <a:buAutoNum type="arabicPeriod"/>
            </a:pPr>
            <a:r>
              <a:rPr lang="nl-NL" dirty="0" smtClean="0"/>
              <a:t>Kijk in het schema welke uitgang je krijgt.		</a:t>
            </a:r>
          </a:p>
          <a:p>
            <a:pPr marL="514350" indent="-514350">
              <a:buNone/>
            </a:pPr>
            <a:endParaRPr lang="nl-NL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683568" y="3429000"/>
          <a:ext cx="770485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54"/>
                <a:gridCol w="1948356"/>
                <a:gridCol w="2656847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onderwerp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Uitgang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voorbeeld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mannelijk enkelvoud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il</a:t>
                      </a:r>
                      <a:r>
                        <a:rPr lang="nl-NL" sz="2400" dirty="0" smtClean="0"/>
                        <a:t> est </a:t>
                      </a:r>
                      <a:r>
                        <a:rPr lang="nl-NL" sz="2400" dirty="0" err="1" smtClean="0"/>
                        <a:t>allé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vrouwelijk enkelvoud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ée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elle</a:t>
                      </a:r>
                      <a:r>
                        <a:rPr lang="nl-NL" sz="2400" dirty="0" smtClean="0"/>
                        <a:t> est </a:t>
                      </a:r>
                      <a:r>
                        <a:rPr lang="nl-NL" sz="2400" dirty="0" err="1" smtClean="0"/>
                        <a:t>allée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mannelijk meervoud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és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ils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dirty="0" err="1" smtClean="0"/>
                        <a:t>sont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dirty="0" err="1" smtClean="0"/>
                        <a:t>allés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vrouwelijk meervoud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ées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elles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sont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baseline="0" dirty="0" err="1" smtClean="0"/>
                        <a:t>allées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nl-NL" b="1" u="sng" dirty="0" smtClean="0"/>
              <a:t>onregelmatige werkwoorden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23528" y="1484784"/>
          <a:ext cx="856895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604867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werkwoord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hulp-werkwoord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voltooid deelwoord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voorbeeld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vertaling</a:t>
                      </a:r>
                      <a:endParaRPr lang="nl-NL" sz="2400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être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err="1" smtClean="0"/>
                        <a:t>avoir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err="1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nl-N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i="1" dirty="0" err="1" smtClean="0"/>
                        <a:t>j’ai</a:t>
                      </a:r>
                      <a:r>
                        <a:rPr lang="nl-NL" sz="2000" i="1" dirty="0" smtClean="0"/>
                        <a:t> </a:t>
                      </a:r>
                      <a:r>
                        <a:rPr lang="nl-NL" sz="2000" i="1" dirty="0" err="1" smtClean="0"/>
                        <a:t>été</a:t>
                      </a:r>
                      <a:endParaRPr lang="nl-NL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ik ben geweest</a:t>
                      </a:r>
                      <a:endParaRPr lang="nl-NL" sz="2000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avoir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err="1" smtClean="0"/>
                        <a:t>avoir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err="1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nl-N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i="1" dirty="0" err="1" smtClean="0"/>
                        <a:t>il</a:t>
                      </a:r>
                      <a:r>
                        <a:rPr lang="nl-NL" sz="2000" i="1" baseline="0" dirty="0" smtClean="0"/>
                        <a:t> a </a:t>
                      </a:r>
                      <a:r>
                        <a:rPr lang="nl-NL" sz="2000" i="1" baseline="0" dirty="0" err="1" smtClean="0"/>
                        <a:t>eu</a:t>
                      </a:r>
                      <a:endParaRPr lang="nl-NL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hij heeft gehad</a:t>
                      </a:r>
                      <a:endParaRPr lang="nl-NL" sz="2000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faire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err="1" smtClean="0"/>
                        <a:t>avoir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>
                          <a:solidFill>
                            <a:srgbClr val="FF0000"/>
                          </a:solidFill>
                        </a:rPr>
                        <a:t>fait</a:t>
                      </a:r>
                      <a:endParaRPr lang="nl-N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i="1" dirty="0" err="1" smtClean="0"/>
                        <a:t>nous</a:t>
                      </a:r>
                      <a:r>
                        <a:rPr lang="nl-NL" sz="2000" i="1" dirty="0" smtClean="0"/>
                        <a:t> </a:t>
                      </a:r>
                      <a:r>
                        <a:rPr lang="nl-NL" sz="2000" i="1" dirty="0" err="1" smtClean="0"/>
                        <a:t>avons</a:t>
                      </a:r>
                      <a:r>
                        <a:rPr lang="nl-NL" sz="2000" i="1" dirty="0" smtClean="0"/>
                        <a:t> fait</a:t>
                      </a:r>
                      <a:endParaRPr lang="nl-NL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wij</a:t>
                      </a:r>
                      <a:r>
                        <a:rPr lang="nl-NL" sz="2000" baseline="0" dirty="0" smtClean="0"/>
                        <a:t> hebben gemaakt</a:t>
                      </a:r>
                      <a:endParaRPr lang="nl-NL" sz="2000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prendre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err="1" smtClean="0"/>
                        <a:t>avoir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err="1" smtClean="0">
                          <a:solidFill>
                            <a:srgbClr val="FF0000"/>
                          </a:solidFill>
                        </a:rPr>
                        <a:t>pris</a:t>
                      </a:r>
                      <a:endParaRPr lang="nl-N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i="1" dirty="0" err="1" smtClean="0"/>
                        <a:t>ils</a:t>
                      </a:r>
                      <a:r>
                        <a:rPr lang="nl-NL" sz="2000" i="1" dirty="0" smtClean="0"/>
                        <a:t> </a:t>
                      </a:r>
                      <a:r>
                        <a:rPr lang="nl-NL" sz="2000" i="1" dirty="0" err="1" smtClean="0"/>
                        <a:t>ont</a:t>
                      </a:r>
                      <a:r>
                        <a:rPr lang="nl-NL" sz="2000" i="1" dirty="0" smtClean="0"/>
                        <a:t> </a:t>
                      </a:r>
                      <a:r>
                        <a:rPr lang="nl-NL" sz="2000" i="1" dirty="0" err="1" smtClean="0"/>
                        <a:t>pris</a:t>
                      </a:r>
                      <a:endParaRPr lang="nl-NL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zij hebben genomen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174</Words>
  <Application>Microsoft Office PowerPoint</Application>
  <PresentationFormat>Diavoorstelling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De passé composé</vt:lpstr>
      <vt:lpstr>Dia 2</vt:lpstr>
      <vt:lpstr>Dia 3</vt:lpstr>
      <vt:lpstr>Dia 4</vt:lpstr>
      <vt:lpstr>Dia 5</vt:lpstr>
      <vt:lpstr>Dia 6</vt:lpstr>
      <vt:lpstr>Dia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passé composé</dc:title>
  <dc:creator>Marieke</dc:creator>
  <cp:lastModifiedBy>Marieke</cp:lastModifiedBy>
  <cp:revision>4</cp:revision>
  <dcterms:created xsi:type="dcterms:W3CDTF">2011-08-16T15:42:19Z</dcterms:created>
  <dcterms:modified xsi:type="dcterms:W3CDTF">2012-08-02T12:44:30Z</dcterms:modified>
</cp:coreProperties>
</file>